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74" r:id="rId7"/>
    <p:sldId id="273" r:id="rId8"/>
    <p:sldId id="275" r:id="rId9"/>
    <p:sldId id="277" r:id="rId10"/>
    <p:sldId id="282" r:id="rId11"/>
    <p:sldId id="278" r:id="rId12"/>
    <p:sldId id="259" r:id="rId13"/>
    <p:sldId id="276" r:id="rId14"/>
    <p:sldId id="279" r:id="rId15"/>
    <p:sldId id="260" r:id="rId16"/>
    <p:sldId id="281" r:id="rId17"/>
    <p:sldId id="271" r:id="rId18"/>
    <p:sldId id="263" r:id="rId19"/>
    <p:sldId id="27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E776"/>
    <a:srgbClr val="008000"/>
    <a:srgbClr val="FFCC00"/>
    <a:srgbClr val="FFFF66"/>
    <a:srgbClr val="FF33CC"/>
    <a:srgbClr val="CC66FF"/>
    <a:srgbClr val="CC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py46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youtu.be/GooATFiHUy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X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youtu.be/60aF2ufRuNE?si=LdHRa7Q258jG22Zy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095B3A-456A-19B5-377D-325A4ED24EE0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 o r t f o l </a:t>
            </a:r>
            <a:r>
              <a:rPr lang="en-US" altLang="ko-KR" sz="3200" b="1" dirty="0" err="1"/>
              <a:t>i</a:t>
            </a:r>
            <a:r>
              <a:rPr lang="en-US" altLang="ko-KR" sz="3200" b="1" dirty="0"/>
              <a:t> o .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D5B2-BFBA-F2D5-A95B-829A138F8B15}"/>
              </a:ext>
            </a:extLst>
          </p:cNvPr>
          <p:cNvSpPr txBox="1"/>
          <p:nvPr/>
        </p:nvSpPr>
        <p:spPr>
          <a:xfrm>
            <a:off x="1582017" y="5004665"/>
            <a:ext cx="97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김승환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4BD05A-5B98-92D4-8138-FBCC62BC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2" y="1692595"/>
            <a:ext cx="2242611" cy="3139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45B0F-DB25-D4E7-7124-220B6F434E09}"/>
              </a:ext>
            </a:extLst>
          </p:cNvPr>
          <p:cNvSpPr txBox="1"/>
          <p:nvPr/>
        </p:nvSpPr>
        <p:spPr>
          <a:xfrm>
            <a:off x="1079997" y="5441526"/>
            <a:ext cx="2242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金承煥</a:t>
            </a:r>
            <a:r>
              <a:rPr lang="en-US" altLang="ko-KR" sz="1200" dirty="0"/>
              <a:t>, KIM SEUNG HWAN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475160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4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2018.02 -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2024.02 -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51895" y="4810020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5988038" y="4821890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65863" y="4806501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04325" y="4806501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51895" y="4395557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18958" y="4734111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그 외의 기술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0141" y="1421537"/>
            <a:ext cx="11674208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Ray Cast</a:t>
            </a:r>
            <a:endParaRPr lang="ko-KR" altLang="en-US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MyRaycast</a:t>
            </a:r>
            <a:r>
              <a:rPr lang="en-US" altLang="ko-KR" sz="950" dirty="0">
                <a:solidFill>
                  <a:srgbClr val="FFCC00"/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box_width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box_height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box_length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GetDistance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) &gt;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 return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[8];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for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 8; ++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p[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 = </a:t>
            </a:r>
            <a:r>
              <a:rPr lang="en-US" altLang="ko-KR" sz="950" dirty="0" err="1">
                <a:solidFill>
                  <a:srgbClr val="FFCC00"/>
                </a:solidFill>
              </a:rPr>
              <a:t>GetBBPoints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box_width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box_height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box_length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[6];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=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rgbClr val="FFCC00"/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[2]);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!=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(!</a:t>
            </a:r>
            <a:r>
              <a:rPr lang="en-US" altLang="ko-KR" sz="950" dirty="0" err="1">
                <a:solidFill>
                  <a:srgbClr val="FFCC00"/>
                </a:solidFill>
              </a:rPr>
              <a:t>Check_PointInPlane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[3]))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=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[5]);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!=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(!</a:t>
            </a:r>
            <a:r>
              <a:rPr lang="en-US" altLang="ko-KR" sz="950" dirty="0" err="1">
                <a:solidFill>
                  <a:srgbClr val="FFCC00"/>
                </a:solidFill>
              </a:rPr>
              <a:t>Check_PointInPlane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[4]))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1000" b="1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1000" b="1" dirty="0">
                <a:solidFill>
                  <a:schemeClr val="bg1"/>
                </a:solidFill>
              </a:rPr>
              <a:t>   …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for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&lt; 6; ++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 ==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</a:t>
            </a:r>
            <a:r>
              <a:rPr lang="en-US" altLang="ko-KR" sz="950" dirty="0">
                <a:solidFill>
                  <a:srgbClr val="FF33CC"/>
                </a:solidFill>
              </a:rPr>
              <a:t>continue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GetDistance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bg1"/>
                </a:solidFill>
              </a:rPr>
              <a:t> 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  <a:p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E12BD0-773F-DB58-03A9-CFA2E11364AB}"/>
              </a:ext>
            </a:extLst>
          </p:cNvPr>
          <p:cNvSpPr/>
          <p:nvPr/>
        </p:nvSpPr>
        <p:spPr>
          <a:xfrm>
            <a:off x="5698915" y="1937730"/>
            <a:ext cx="3296873" cy="291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/>
              <a:t>바운딩박스의</a:t>
            </a:r>
            <a:r>
              <a:rPr lang="ko-KR" altLang="en-US" sz="1100" dirty="0"/>
              <a:t> 점 </a:t>
            </a:r>
            <a:r>
              <a:rPr lang="en-US" altLang="ko-KR" sz="1100" dirty="0"/>
              <a:t>8</a:t>
            </a:r>
            <a:r>
              <a:rPr lang="ko-KR" altLang="en-US" sz="1100" dirty="0"/>
              <a:t>개를 구해서 </a:t>
            </a:r>
            <a:r>
              <a:rPr lang="en-US" altLang="ko-KR" sz="1100" dirty="0"/>
              <a:t>p[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</a:t>
            </a:r>
            <a:r>
              <a:rPr lang="ko-KR" altLang="en-US" sz="1100" dirty="0"/>
              <a:t>에 저장합니다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51DA22B-B265-6534-8182-4D419BBA46F7}"/>
              </a:ext>
            </a:extLst>
          </p:cNvPr>
          <p:cNvCxnSpPr>
            <a:cxnSpLocks/>
          </p:cNvCxnSpPr>
          <p:nvPr/>
        </p:nvCxnSpPr>
        <p:spPr>
          <a:xfrm flipV="1">
            <a:off x="1761688" y="2060704"/>
            <a:ext cx="3850547" cy="295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533573-077C-ABE8-18D5-764543EBF55F}"/>
              </a:ext>
            </a:extLst>
          </p:cNvPr>
          <p:cNvSpPr/>
          <p:nvPr/>
        </p:nvSpPr>
        <p:spPr>
          <a:xfrm>
            <a:off x="5705909" y="2525543"/>
            <a:ext cx="3296873" cy="449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광선과 평면의 교점을 구하는 함수입니다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다음 페이지에 코드를 </a:t>
            </a:r>
            <a:r>
              <a:rPr lang="ko-KR" altLang="en-US" sz="1100" dirty="0" err="1"/>
              <a:t>적어두었습니다</a:t>
            </a:r>
            <a:r>
              <a:rPr lang="en-US" altLang="ko-KR" sz="1100" dirty="0"/>
              <a:t>.)</a:t>
            </a:r>
            <a:endParaRPr lang="ko-KR" altLang="en-US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643451-A121-BB53-DBA7-2FC97B31C8F6}"/>
              </a:ext>
            </a:extLst>
          </p:cNvPr>
          <p:cNvCxnSpPr>
            <a:cxnSpLocks/>
          </p:cNvCxnSpPr>
          <p:nvPr/>
        </p:nvCxnSpPr>
        <p:spPr>
          <a:xfrm flipV="1">
            <a:off x="2155971" y="2579050"/>
            <a:ext cx="3456264" cy="330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87A22-1994-5FB8-0DDE-6C9A21A0149C}"/>
              </a:ext>
            </a:extLst>
          </p:cNvPr>
          <p:cNvSpPr/>
          <p:nvPr/>
        </p:nvSpPr>
        <p:spPr>
          <a:xfrm>
            <a:off x="5705910" y="3061982"/>
            <a:ext cx="2263632" cy="1124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A8B3D2-9006-DDBB-8713-9AB35B065996}"/>
              </a:ext>
            </a:extLst>
          </p:cNvPr>
          <p:cNvSpPr/>
          <p:nvPr/>
        </p:nvSpPr>
        <p:spPr>
          <a:xfrm>
            <a:off x="6393110" y="3578640"/>
            <a:ext cx="408262" cy="3775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708EB-8963-9288-B626-75CB3D7C6EF4}"/>
              </a:ext>
            </a:extLst>
          </p:cNvPr>
          <p:cNvSpPr txBox="1"/>
          <p:nvPr/>
        </p:nvSpPr>
        <p:spPr>
          <a:xfrm>
            <a:off x="6096000" y="3364401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P[0]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0F56C-0387-C024-1761-8A943751C899}"/>
              </a:ext>
            </a:extLst>
          </p:cNvPr>
          <p:cNvSpPr txBox="1"/>
          <p:nvPr/>
        </p:nvSpPr>
        <p:spPr>
          <a:xfrm>
            <a:off x="6695809" y="3364400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P[1]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724272-CD61-B058-E5B8-5712C2B84AED}"/>
              </a:ext>
            </a:extLst>
          </p:cNvPr>
          <p:cNvSpPr txBox="1"/>
          <p:nvPr/>
        </p:nvSpPr>
        <p:spPr>
          <a:xfrm>
            <a:off x="6096000" y="3863562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P[2]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57657E-E6CA-9C79-6A0B-D762351A0B15}"/>
              </a:ext>
            </a:extLst>
          </p:cNvPr>
          <p:cNvSpPr txBox="1"/>
          <p:nvPr/>
        </p:nvSpPr>
        <p:spPr>
          <a:xfrm>
            <a:off x="5705909" y="3091490"/>
            <a:ext cx="2936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세 점을 갖고 사각형을 만듭니다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ex.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BAF94EE-1CCD-9B19-335C-578CA4F9B172}"/>
              </a:ext>
            </a:extLst>
          </p:cNvPr>
          <p:cNvCxnSpPr>
            <a:cxnSpLocks/>
          </p:cNvCxnSpPr>
          <p:nvPr/>
        </p:nvCxnSpPr>
        <p:spPr>
          <a:xfrm>
            <a:off x="4728187" y="3105327"/>
            <a:ext cx="884048" cy="649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FFC48B6-2F45-0C61-678B-738363E8753F}"/>
              </a:ext>
            </a:extLst>
          </p:cNvPr>
          <p:cNvCxnSpPr>
            <a:cxnSpLocks/>
          </p:cNvCxnSpPr>
          <p:nvPr/>
        </p:nvCxnSpPr>
        <p:spPr>
          <a:xfrm>
            <a:off x="3901099" y="3071333"/>
            <a:ext cx="0" cy="8272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8093BBC-443A-595A-9B2B-742877BBF229}"/>
              </a:ext>
            </a:extLst>
          </p:cNvPr>
          <p:cNvCxnSpPr>
            <a:cxnSpLocks/>
          </p:cNvCxnSpPr>
          <p:nvPr/>
        </p:nvCxnSpPr>
        <p:spPr>
          <a:xfrm>
            <a:off x="4718663" y="3063967"/>
            <a:ext cx="0" cy="8272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D48707-D9E8-1CB0-5654-98791A3A650B}"/>
              </a:ext>
            </a:extLst>
          </p:cNvPr>
          <p:cNvCxnSpPr>
            <a:cxnSpLocks/>
          </p:cNvCxnSpPr>
          <p:nvPr/>
        </p:nvCxnSpPr>
        <p:spPr>
          <a:xfrm flipV="1">
            <a:off x="3894239" y="3146687"/>
            <a:ext cx="833948" cy="2603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786F5E-2FE4-7EF5-84B1-87F1827A2EB2}"/>
              </a:ext>
            </a:extLst>
          </p:cNvPr>
          <p:cNvSpPr/>
          <p:nvPr/>
        </p:nvSpPr>
        <p:spPr>
          <a:xfrm>
            <a:off x="703764" y="4142697"/>
            <a:ext cx="4660716" cy="291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/>
                </a:solidFill>
              </a:rPr>
              <a:t>위 과정을 </a:t>
            </a:r>
            <a:r>
              <a:rPr lang="en-US" altLang="ko-KR" sz="1100" dirty="0" err="1">
                <a:solidFill>
                  <a:schemeClr val="bg1"/>
                </a:solidFill>
              </a:rPr>
              <a:t>tmp_results</a:t>
            </a:r>
            <a:r>
              <a:rPr lang="en-US" altLang="ko-KR" sz="1100" dirty="0">
                <a:solidFill>
                  <a:schemeClr val="bg1"/>
                </a:solidFill>
              </a:rPr>
              <a:t>[2]</a:t>
            </a:r>
            <a:r>
              <a:rPr lang="ko-KR" altLang="en-US" sz="1100" dirty="0">
                <a:solidFill>
                  <a:schemeClr val="bg1"/>
                </a:solidFill>
              </a:rPr>
              <a:t>부터 </a:t>
            </a:r>
            <a:r>
              <a:rPr lang="en-US" altLang="ko-KR" sz="1100" dirty="0" err="1">
                <a:solidFill>
                  <a:schemeClr val="bg1"/>
                </a:solidFill>
              </a:rPr>
              <a:t>tmp_results</a:t>
            </a:r>
            <a:r>
              <a:rPr lang="en-US" altLang="ko-KR" sz="1100" dirty="0">
                <a:solidFill>
                  <a:schemeClr val="bg1"/>
                </a:solidFill>
              </a:rPr>
              <a:t>[5]</a:t>
            </a:r>
            <a:r>
              <a:rPr lang="ko-KR" altLang="en-US" sz="1100" dirty="0">
                <a:solidFill>
                  <a:schemeClr val="bg1"/>
                </a:solidFill>
              </a:rPr>
              <a:t>까지 동일하게 반복합니다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4AAFE0-1B29-577D-E631-0F92FD3C5281}"/>
              </a:ext>
            </a:extLst>
          </p:cNvPr>
          <p:cNvSpPr/>
          <p:nvPr/>
        </p:nvSpPr>
        <p:spPr>
          <a:xfrm>
            <a:off x="4595310" y="4903492"/>
            <a:ext cx="3789945" cy="454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Intersect Check( )</a:t>
            </a:r>
            <a:r>
              <a:rPr lang="ko-KR" altLang="en-US" sz="1100" dirty="0"/>
              <a:t>에서 나온 교점 중 플레이어 위치</a:t>
            </a:r>
            <a:r>
              <a:rPr lang="en-US" altLang="ko-KR" sz="1100" dirty="0"/>
              <a:t>(start)</a:t>
            </a:r>
            <a:r>
              <a:rPr lang="ko-KR" altLang="en-US" sz="1100" dirty="0"/>
              <a:t>와 가장 가까운 점을 선택하는 과정입니다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5CC83AA-F0BE-E3BC-713F-071124C3F051}"/>
              </a:ext>
            </a:extLst>
          </p:cNvPr>
          <p:cNvCxnSpPr>
            <a:cxnSpLocks/>
          </p:cNvCxnSpPr>
          <p:nvPr/>
        </p:nvCxnSpPr>
        <p:spPr>
          <a:xfrm>
            <a:off x="3612299" y="4537028"/>
            <a:ext cx="365341" cy="187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D94C063-0D01-E4CC-F712-4C78EA3CD80A}"/>
              </a:ext>
            </a:extLst>
          </p:cNvPr>
          <p:cNvCxnSpPr>
            <a:cxnSpLocks/>
          </p:cNvCxnSpPr>
          <p:nvPr/>
        </p:nvCxnSpPr>
        <p:spPr>
          <a:xfrm>
            <a:off x="3612298" y="5900288"/>
            <a:ext cx="365341" cy="187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E5CE2AD-7316-5887-5119-CA3B369B0E03}"/>
              </a:ext>
            </a:extLst>
          </p:cNvPr>
          <p:cNvCxnSpPr>
            <a:cxnSpLocks/>
          </p:cNvCxnSpPr>
          <p:nvPr/>
        </p:nvCxnSpPr>
        <p:spPr>
          <a:xfrm>
            <a:off x="3970313" y="4537028"/>
            <a:ext cx="0" cy="136326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BAD7B3B7-1804-1856-41E0-1A06D0FC5000}"/>
              </a:ext>
            </a:extLst>
          </p:cNvPr>
          <p:cNvCxnSpPr>
            <a:cxnSpLocks/>
          </p:cNvCxnSpPr>
          <p:nvPr/>
        </p:nvCxnSpPr>
        <p:spPr>
          <a:xfrm>
            <a:off x="3962987" y="5040170"/>
            <a:ext cx="57091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9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그 외의 기술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0140" y="1421537"/>
            <a:ext cx="5283372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Intersect Check :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평면의 교점을 구합니다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,\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      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평면이 평행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DotProduct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 ==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v{ 0,0,0 };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 &gt;=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direction;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MultiplyScalar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Substract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, start);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시작점이 평면 뒤에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광선을 쏘는 방향 반대에 평면이 있음</a:t>
            </a:r>
            <a:endParaRPr lang="en-US" altLang="ko-KR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&lt;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끝점이 평면 앞에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충돌점이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Ray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의 사거리 끝보다 멀리 있는 것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((!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) &amp;&amp;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&gt; 0))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FFCC00"/>
                </a:solidFill>
              </a:rPr>
              <a:t>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MultiplyScalar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64FA-028C-63ED-018D-0D57D46689BB}"/>
              </a:ext>
            </a:extLst>
          </p:cNvPr>
          <p:cNvSpPr/>
          <p:nvPr/>
        </p:nvSpPr>
        <p:spPr>
          <a:xfrm>
            <a:off x="5704514" y="2672457"/>
            <a:ext cx="6239835" cy="10532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평면의 </a:t>
            </a:r>
            <a:r>
              <a:rPr lang="ko-KR" altLang="en-US" sz="950" dirty="0" err="1">
                <a:solidFill>
                  <a:schemeClr val="accent6">
                    <a:lumMod val="75000"/>
                  </a:schemeClr>
                </a:solidFill>
              </a:rPr>
              <a:t>노말벡터를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 구하는 함수입니다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vecC1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Substract</a:t>
            </a:r>
            <a:r>
              <a:rPr lang="en-US" altLang="ko-KR" sz="950" dirty="0">
                <a:solidFill>
                  <a:schemeClr val="bg1"/>
                </a:solidFill>
              </a:rPr>
              <a:t>(plane_p1,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vecC2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Substract</a:t>
            </a:r>
            <a:r>
              <a:rPr lang="en-US" altLang="ko-KR" sz="950" dirty="0">
                <a:solidFill>
                  <a:schemeClr val="bg1"/>
                </a:solidFill>
              </a:rPr>
              <a:t>(plane_p2,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CrossProduct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vecC1, vecC2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E8AAF3-C957-1B38-CFB9-DE8BFDE373F0}"/>
              </a:ext>
            </a:extLst>
          </p:cNvPr>
          <p:cNvSpPr/>
          <p:nvPr/>
        </p:nvSpPr>
        <p:spPr>
          <a:xfrm>
            <a:off x="5704514" y="5191912"/>
            <a:ext cx="6239834" cy="14141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평면 방정식에서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값을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구하는 함수입니다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.x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.y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plane_center.y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.z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plane_center.z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-1.0f *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018A9E-6D4C-7704-D78E-DD46280156EF}"/>
              </a:ext>
            </a:extLst>
          </p:cNvPr>
          <p:cNvSpPr/>
          <p:nvPr/>
        </p:nvSpPr>
        <p:spPr>
          <a:xfrm>
            <a:off x="5704513" y="3808546"/>
            <a:ext cx="6239835" cy="13004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 방정식에서 매개변수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를 구하는 함수입니다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XMFLOAT3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(-1.0f *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))) / </a:t>
            </a:r>
            <a:r>
              <a:rPr lang="en-US" altLang="ko-KR" sz="95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92E567-1F70-481F-FF8F-8E7ADEF14AA3}"/>
              </a:ext>
            </a:extLst>
          </p:cNvPr>
          <p:cNvSpPr/>
          <p:nvPr/>
        </p:nvSpPr>
        <p:spPr>
          <a:xfrm>
            <a:off x="8632272" y="1433938"/>
            <a:ext cx="3312077" cy="11556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두 벡터의 외적을 구하는 함수입니다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rgbClr val="FFCC00"/>
                </a:solidFill>
              </a:rPr>
              <a:t>CrossProduct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left,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right)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</a:t>
            </a:r>
            <a:r>
              <a:rPr lang="en-US" altLang="ko-KR" sz="800" dirty="0">
                <a:solidFill>
                  <a:schemeClr val="bg1"/>
                </a:solidFill>
              </a:rPr>
              <a:t>{ 0,0,0 };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result.x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result.y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result.z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FF33CC"/>
                </a:solidFill>
              </a:rPr>
              <a:t>return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DA6E6-B461-539A-5FB8-4F4B7E8ADBF3}"/>
              </a:ext>
            </a:extLst>
          </p:cNvPr>
          <p:cNvSpPr/>
          <p:nvPr/>
        </p:nvSpPr>
        <p:spPr>
          <a:xfrm>
            <a:off x="5704514" y="1445292"/>
            <a:ext cx="2869035" cy="11442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두 벡터의 내적</a:t>
            </a: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rgbClr val="FFCC00"/>
                </a:solidFill>
              </a:rPr>
              <a:t>DotProduct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left,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right)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FF33CC"/>
                </a:solidFill>
              </a:rPr>
              <a:t>return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22BB7C8-477E-F8FB-248A-4243104FC413}"/>
              </a:ext>
            </a:extLst>
          </p:cNvPr>
          <p:cNvCxnSpPr>
            <a:cxnSpLocks/>
          </p:cNvCxnSpPr>
          <p:nvPr/>
        </p:nvCxnSpPr>
        <p:spPr>
          <a:xfrm>
            <a:off x="2497049" y="2618492"/>
            <a:ext cx="3131964" cy="526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4141DD2-E23B-42E6-120E-F027F5F05A8A}"/>
              </a:ext>
            </a:extLst>
          </p:cNvPr>
          <p:cNvCxnSpPr>
            <a:cxnSpLocks/>
          </p:cNvCxnSpPr>
          <p:nvPr/>
        </p:nvCxnSpPr>
        <p:spPr>
          <a:xfrm flipV="1">
            <a:off x="2357306" y="4341832"/>
            <a:ext cx="3347208" cy="305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7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개인 프로젝트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521335"/>
              </p:ext>
            </p:extLst>
          </p:nvPr>
        </p:nvGraphicFramePr>
        <p:xfrm>
          <a:off x="6377796" y="1531711"/>
          <a:ext cx="5497900" cy="4775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2591828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  <a:gridCol w="1548848">
                  <a:extLst>
                    <a:ext uri="{9D8B030D-6E8A-4147-A177-3AD203B41FA5}">
                      <a16:colId xmlns:a16="http://schemas.microsoft.com/office/drawing/2014/main" val="1546018050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MMORPG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2023.10 ~ (</a:t>
                      </a:r>
                      <a:r>
                        <a:rPr lang="ko-KR" altLang="en-US" sz="1600" dirty="0"/>
                        <a:t>진행중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298667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서버</a:t>
                      </a:r>
                      <a:endParaRPr lang="en-US" altLang="ko-K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클라이언트</a:t>
                      </a:r>
                      <a:endParaRPr lang="en-US" altLang="ko-KR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4140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IOCP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심리스</a:t>
                      </a:r>
                      <a:r>
                        <a:rPr lang="ko-KR" altLang="en-US" sz="1600" dirty="0"/>
                        <a:t> 분산 서버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936158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BFADC0-391D-08FA-9D39-281F165FF04D}"/>
              </a:ext>
            </a:extLst>
          </p:cNvPr>
          <p:cNvSpPr txBox="1"/>
          <p:nvPr/>
        </p:nvSpPr>
        <p:spPr>
          <a:xfrm>
            <a:off x="260231" y="2303526"/>
            <a:ext cx="554103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내년 취업을 목표로 정하게 되면서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포트폴리오에 넣을 개인 프로젝트를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시작하였습니다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장르는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2D Top-Down MMORPG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유니티를 사용하여 클라이언트를 제작 중에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유사게임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라그나로크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트릭스터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아이모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C++ IOCP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서버를 제작할 것이고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기술적 요소로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심리스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분산 서버를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생각하고 있으며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관련 논문 조사 및 공부 중에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8516-5F70-C35A-3E8F-A4D49DA5B6CF}"/>
              </a:ext>
            </a:extLst>
          </p:cNvPr>
          <p:cNvSpPr txBox="1"/>
          <p:nvPr/>
        </p:nvSpPr>
        <p:spPr>
          <a:xfrm>
            <a:off x="5738073" y="167451"/>
            <a:ext cx="6361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넥토리얼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지원에 제출할 포트폴리오에는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프로젝트 부분은 삭제 예정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아직 진행 중인 프로젝트임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890035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75486"/>
              </p:ext>
            </p:extLst>
          </p:nvPr>
        </p:nvGraphicFramePr>
        <p:xfrm>
          <a:off x="6377796" y="1531711"/>
          <a:ext cx="5497900" cy="4721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Lua Script</a:t>
                      </a:r>
                      <a:r>
                        <a:rPr lang="ko-KR" altLang="en-US" sz="1400" dirty="0"/>
                        <a:t>를 통한 </a:t>
                      </a:r>
                      <a:r>
                        <a:rPr lang="en-US" altLang="ko-KR" sz="1400" dirty="0"/>
                        <a:t>NPC(</a:t>
                      </a:r>
                      <a:r>
                        <a:rPr lang="ko-KR" altLang="en-US" sz="1400" dirty="0"/>
                        <a:t>몬스터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행동 구현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DB (MS SQL)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Stored Procedure </a:t>
                      </a:r>
                      <a:r>
                        <a:rPr lang="ko-KR" altLang="en-US" sz="1400" dirty="0"/>
                        <a:t>사용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채팅 기능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4207EE0-1ACF-B7A4-6026-D11F8CD32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11" y="1451225"/>
            <a:ext cx="4798501" cy="481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5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기술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8995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87339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간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부스터 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 구현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주행 시간 측정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완주 여부 검사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서버 </a:t>
            </a:r>
            <a:r>
              <a:rPr lang="ko-KR" altLang="en-US" sz="3200" b="1" dirty="0" err="1"/>
              <a:t>플로우차트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E53B8-02E1-8D57-8FD9-E5ABFCBF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8" y="1421534"/>
            <a:ext cx="4290942" cy="53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DE6F53-7DF7-F380-A5F1-104A63AE6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29" y="1429570"/>
            <a:ext cx="4295025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B314-158D-403F-B262-13E4876015D9}"/>
              </a:ext>
            </a:extLst>
          </p:cNvPr>
          <p:cNvSpPr txBox="1"/>
          <p:nvPr/>
        </p:nvSpPr>
        <p:spPr>
          <a:xfrm>
            <a:off x="618460" y="942206"/>
            <a:ext cx="323208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Login Server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293C-6A76-B580-9FDC-32BCF3019A79}"/>
              </a:ext>
            </a:extLst>
          </p:cNvPr>
          <p:cNvSpPr txBox="1"/>
          <p:nvPr/>
        </p:nvSpPr>
        <p:spPr>
          <a:xfrm>
            <a:off x="6772249" y="942206"/>
            <a:ext cx="354108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Main Server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8976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93235"/>
              </p:ext>
            </p:extLst>
          </p:nvPr>
        </p:nvGraphicFramePr>
        <p:xfrm>
          <a:off x="5541033" y="1276967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조작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스킬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능력 교체 기능</a:t>
                      </a:r>
                      <a:r>
                        <a:rPr lang="en-US" altLang="ko-KR" sz="1600" dirty="0"/>
                        <a:t>, UI</a:t>
                      </a:r>
                      <a:r>
                        <a:rPr lang="ko-KR" altLang="en-US" sz="1600" dirty="0"/>
                        <a:t> 구현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지형 충돌처리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AECD05D-513C-9B45-1940-CAAE284D0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75439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Omok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오목 경기 수행 인공지능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</a:t>
                      </a:r>
                      <a:r>
                        <a:rPr lang="ko-KR" altLang="en-US" sz="1600" dirty="0" err="1"/>
                        <a:t>게임트리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0AFA3C0-C9D8-A0A3-2796-584725ECD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16" y="3994963"/>
            <a:ext cx="3219675" cy="26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9C2D85A-385B-D2FF-60CB-AC00320ED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22954"/>
              </p:ext>
            </p:extLst>
          </p:nvPr>
        </p:nvGraphicFramePr>
        <p:xfrm>
          <a:off x="5541033" y="4321594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행성 객체 움직임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충돌 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800085C-F408-77C4-1966-04BCE48D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05" y="4055614"/>
            <a:ext cx="3584314" cy="26358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2543F6-F8DF-8DEA-0E9D-9ECBE4F5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995215"/>
            <a:ext cx="3355326" cy="263584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F26F850-BBE4-A1C7-6253-4EBE89DA0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002835"/>
              </p:ext>
            </p:extLst>
          </p:nvPr>
        </p:nvGraphicFramePr>
        <p:xfrm>
          <a:off x="5541033" y="128161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Python, Pico-2D(SDL</a:t>
                      </a:r>
                      <a:r>
                        <a:rPr lang="ko-KR" altLang="en-US" sz="1600" dirty="0"/>
                        <a:t>기반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54125"/>
              </p:ext>
            </p:extLst>
          </p:nvPr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없음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98894DD-11B1-429C-455D-02724B149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15" y="4236233"/>
            <a:ext cx="3986678" cy="224132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75B86C-8763-A4AC-F1CF-A67A6E50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40261"/>
              </p:ext>
            </p:extLst>
          </p:nvPr>
        </p:nvGraphicFramePr>
        <p:xfrm>
          <a:off x="5541033" y="127696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Semester File Cleaner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파일 자동 삭제 및 압축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Python, </a:t>
                      </a:r>
                      <a:r>
                        <a:rPr lang="en-US" altLang="ko-KR" sz="1600" dirty="0" err="1"/>
                        <a:t>Tkinter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6287B22-CA0E-F532-137A-E01BF7F5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6" y="960283"/>
            <a:ext cx="4618856" cy="27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0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07B4-AE16-DA34-3948-B604E9A4C54C}"/>
              </a:ext>
            </a:extLst>
          </p:cNvPr>
          <p:cNvSpPr txBox="1"/>
          <p:nvPr/>
        </p:nvSpPr>
        <p:spPr>
          <a:xfrm>
            <a:off x="831519" y="1488649"/>
            <a:ext cx="6522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02.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03.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05.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1458380" y="1488649"/>
            <a:ext cx="72974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졸업작품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개인 프로젝트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게임 서버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기타 </a:t>
            </a:r>
            <a:r>
              <a:rPr lang="ko-KR" altLang="en-US" sz="2000" dirty="0" err="1"/>
              <a:t>작업물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523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90770"/>
              </p:ext>
            </p:extLst>
          </p:nvPr>
        </p:nvGraphicFramePr>
        <p:xfrm>
          <a:off x="6389533" y="1118167"/>
          <a:ext cx="5497900" cy="5483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서버 이중화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https://github.com/kiption/XD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https://youtu.be/60aF2ufRuNE?si=LdHRa7Q258jG22Zy</a:t>
                      </a:r>
                      <a:r>
                        <a:rPr lang="en-US" altLang="ko-KR" sz="13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학과 우수 </a:t>
                      </a:r>
                      <a:r>
                        <a:rPr lang="ko-KR" altLang="en-US" sz="1300" dirty="0" err="1"/>
                        <a:t>추천작으로</a:t>
                      </a:r>
                      <a:r>
                        <a:rPr lang="ko-KR" altLang="en-US" sz="1300" dirty="0"/>
                        <a:t> 선정되어 </a:t>
                      </a: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endParaRPr lang="en-US" altLang="ko-KR" sz="13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한국공학대전 디지털전시관에 전시하였음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28B32E8-FE71-8D38-5978-3C18F5F8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4" y="1736997"/>
            <a:ext cx="5541033" cy="42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09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7350D5-4EC5-65A5-53CE-9A7BCD94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9" y="1328831"/>
            <a:ext cx="3418728" cy="1228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C04D10-BB90-261B-45EE-202D2111FC54}"/>
              </a:ext>
            </a:extLst>
          </p:cNvPr>
          <p:cNvSpPr txBox="1"/>
          <p:nvPr/>
        </p:nvSpPr>
        <p:spPr>
          <a:xfrm>
            <a:off x="168279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로비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11879-E369-A7D9-BD71-9522A199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1" y="2859979"/>
            <a:ext cx="3417032" cy="166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1E51E-7CFC-1378-170A-FA560B5AFE4A}"/>
              </a:ext>
            </a:extLst>
          </p:cNvPr>
          <p:cNvSpPr txBox="1"/>
          <p:nvPr/>
        </p:nvSpPr>
        <p:spPr>
          <a:xfrm>
            <a:off x="99140" y="256560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89E7B-39E4-1359-EC5F-82579F02C5C3}"/>
              </a:ext>
            </a:extLst>
          </p:cNvPr>
          <p:cNvSpPr txBox="1"/>
          <p:nvPr/>
        </p:nvSpPr>
        <p:spPr>
          <a:xfrm>
            <a:off x="3809300" y="1012884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미션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F2140-E587-2383-9411-98F4480E3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3" y="2858270"/>
            <a:ext cx="2357742" cy="25106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22C39C-E883-96F0-98DC-43BAC2071FC4}"/>
              </a:ext>
            </a:extLst>
          </p:cNvPr>
          <p:cNvSpPr txBox="1"/>
          <p:nvPr/>
        </p:nvSpPr>
        <p:spPr>
          <a:xfrm>
            <a:off x="3761979" y="2560773"/>
            <a:ext cx="321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공격 </a:t>
            </a:r>
            <a:r>
              <a:rPr lang="en-US" altLang="ko-KR" sz="1400" dirty="0"/>
              <a:t>&amp; </a:t>
            </a:r>
            <a:r>
              <a:rPr lang="ko-KR" altLang="en-US" sz="1400" dirty="0"/>
              <a:t>피격 검사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364347-A61D-8FA5-360B-01FC38758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872" y="1328475"/>
            <a:ext cx="1143339" cy="12004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C5B5E2-5607-F95D-4021-893A1102D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524" y="1328475"/>
            <a:ext cx="2561346" cy="11982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B7FF35E-5303-EAAF-DBA2-214D67ABF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771" y="2858271"/>
            <a:ext cx="3184228" cy="13184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3427F6-C4B9-7101-809D-9E7DACA31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7574" y="5674940"/>
            <a:ext cx="1997608" cy="11044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66A6AE-CE3D-B4BB-3E73-81F882933BFE}"/>
              </a:ext>
            </a:extLst>
          </p:cNvPr>
          <p:cNvSpPr txBox="1"/>
          <p:nvPr/>
        </p:nvSpPr>
        <p:spPr>
          <a:xfrm>
            <a:off x="3791212" y="5362951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채팅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D08ADC-7115-D8AE-8EDC-9BF255E9C1A8}"/>
              </a:ext>
            </a:extLst>
          </p:cNvPr>
          <p:cNvCxnSpPr>
            <a:cxnSpLocks/>
          </p:cNvCxnSpPr>
          <p:nvPr/>
        </p:nvCxnSpPr>
        <p:spPr>
          <a:xfrm>
            <a:off x="3698835" y="124095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9BBACE76-FFDB-3A01-C4A6-D0AD9936B4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6193" y="1269338"/>
            <a:ext cx="2356948" cy="3594762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C9BCE1-6E5E-F2A2-221C-857399198E9C}"/>
              </a:ext>
            </a:extLst>
          </p:cNvPr>
          <p:cNvCxnSpPr>
            <a:cxnSpLocks/>
          </p:cNvCxnSpPr>
          <p:nvPr/>
        </p:nvCxnSpPr>
        <p:spPr>
          <a:xfrm>
            <a:off x="9464363" y="1231263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7CF23F17-8445-BB04-5FF4-23DB4E931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6193" y="4903332"/>
            <a:ext cx="2356948" cy="18582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CBE27D-10C6-C8D3-249E-897D76AFF717}"/>
              </a:ext>
            </a:extLst>
          </p:cNvPr>
          <p:cNvSpPr txBox="1"/>
          <p:nvPr/>
        </p:nvSpPr>
        <p:spPr>
          <a:xfrm>
            <a:off x="9561358" y="92348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이중화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E9FB3DB-78BB-A7E0-7129-88A2FEB126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1770" y="4198997"/>
            <a:ext cx="3184228" cy="115026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7E1F274-5849-CABB-F906-BAA247404D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2127" y="1319252"/>
            <a:ext cx="1745241" cy="121672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305875D-810D-44CD-E044-63629031FD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7652" y="5670727"/>
            <a:ext cx="1087204" cy="110445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5B2EE16-2B49-EC1B-B460-CB973B5CE068}"/>
              </a:ext>
            </a:extLst>
          </p:cNvPr>
          <p:cNvSpPr txBox="1"/>
          <p:nvPr/>
        </p:nvSpPr>
        <p:spPr>
          <a:xfrm>
            <a:off x="5930698" y="5375636"/>
            <a:ext cx="348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200" dirty="0"/>
              <a:t>ETC </a:t>
            </a:r>
            <a:r>
              <a:rPr lang="en-US" altLang="ko-KR" sz="1100" dirty="0"/>
              <a:t>(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회복</a:t>
            </a:r>
            <a:r>
              <a:rPr lang="en-US" altLang="ko-KR" sz="1100" dirty="0"/>
              <a:t>, </a:t>
            </a:r>
            <a:r>
              <a:rPr lang="ko-KR" altLang="en-US" sz="1100" dirty="0"/>
              <a:t>총알 및 </a:t>
            </a:r>
            <a:r>
              <a:rPr lang="en-US" altLang="ko-KR" sz="1100" dirty="0"/>
              <a:t>HP, </a:t>
            </a:r>
            <a:r>
              <a:rPr lang="ko-KR" altLang="en-US" sz="1100" dirty="0"/>
              <a:t>경고 등 서버연결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6D05B4B-C0CD-4E93-C21E-3FA26357F3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9850" y="5659428"/>
            <a:ext cx="698366" cy="11044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666198C-728B-BFB8-F0AD-EAB73EE8F0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1380" y="5674195"/>
            <a:ext cx="1507039" cy="571030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3B219B3C-C908-96F4-F52D-9E0796DB61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3564" y="6278415"/>
            <a:ext cx="1507039" cy="485464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8B502262-6E63-2C88-683E-6E05E82801BF}"/>
              </a:ext>
            </a:extLst>
          </p:cNvPr>
          <p:cNvSpPr txBox="1"/>
          <p:nvPr/>
        </p:nvSpPr>
        <p:spPr>
          <a:xfrm>
            <a:off x="92686" y="4597904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멀티 플레이 </a:t>
            </a:r>
            <a:r>
              <a:rPr lang="en-US" altLang="ko-KR" sz="1400" dirty="0"/>
              <a:t>(</a:t>
            </a:r>
            <a:r>
              <a:rPr lang="ko-KR" altLang="en-US" sz="1400" dirty="0"/>
              <a:t>플레이어 동기화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035" name="그림 1034">
            <a:extLst>
              <a:ext uri="{FF2B5EF4-FFF2-40B4-BE49-F238E27FC236}">
                <a16:creationId xmlns:a16="http://schemas.microsoft.com/office/drawing/2014/main" id="{24BF3FE9-130C-4E32-3A37-BFD85B7171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280" y="4903332"/>
            <a:ext cx="1298693" cy="1889364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8CFE37AE-C9AD-9BB4-7A33-FEAC7FD0F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0733" y="4910209"/>
            <a:ext cx="2025852" cy="18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A56D7D-E796-628A-300E-A3DC9FBD8532}"/>
              </a:ext>
            </a:extLst>
          </p:cNvPr>
          <p:cNvSpPr/>
          <p:nvPr/>
        </p:nvSpPr>
        <p:spPr>
          <a:xfrm>
            <a:off x="258658" y="1948875"/>
            <a:ext cx="4079317" cy="407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775467" y="954812"/>
            <a:ext cx="7292708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다운은 어떻게 알아내는가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서버들은 </a:t>
            </a:r>
            <a:r>
              <a:rPr lang="ko-KR" altLang="en-US" sz="1400" b="1" dirty="0"/>
              <a:t>주기적</a:t>
            </a:r>
            <a:r>
              <a:rPr lang="ko-KR" altLang="en-US" sz="1400" dirty="0"/>
              <a:t>으로 </a:t>
            </a:r>
            <a:r>
              <a:rPr lang="en-US" altLang="ko-KR" sz="1400" b="1" dirty="0"/>
              <a:t>Heartbeat</a:t>
            </a:r>
            <a:r>
              <a:rPr lang="ko-KR" altLang="en-US" sz="1400" dirty="0"/>
              <a:t>를 패킷을 통해 주고 받으면서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서로 살아있는지 감시하도록 구현하였습니다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ex. </a:t>
            </a:r>
            <a:r>
              <a:rPr lang="ko-KR" altLang="en-US" sz="1400" dirty="0"/>
              <a:t>서버</a:t>
            </a:r>
            <a:r>
              <a:rPr lang="en-US" altLang="ko-KR" sz="1400" dirty="0"/>
              <a:t>A</a:t>
            </a:r>
            <a:r>
              <a:rPr lang="ko-KR" altLang="en-US" sz="1400" dirty="0"/>
              <a:t>와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B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Heartbeat </a:t>
            </a:r>
            <a:r>
              <a:rPr lang="ko-KR" altLang="en-US" sz="1400" dirty="0"/>
              <a:t>패킷을 오랫동안 받지 못했다</a:t>
            </a:r>
            <a:r>
              <a:rPr lang="en-US" altLang="ko-KR" sz="1400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→ 서버</a:t>
            </a:r>
            <a:r>
              <a:rPr lang="en-US" altLang="ko-KR" sz="1400" dirty="0"/>
              <a:t>A</a:t>
            </a:r>
            <a:r>
              <a:rPr lang="ko-KR" altLang="en-US" sz="1400" dirty="0"/>
              <a:t>는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다운되었다고 판단하고 후속 조치를 취합니다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FB7A-637A-F8DB-FC88-F7D81044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80" y="1948875"/>
            <a:ext cx="904875" cy="89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0EFB8-3DDF-43C2-A5DB-0E2FDAA7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9" y="3792254"/>
            <a:ext cx="723900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AB4E0-E610-775C-1347-69DA5D95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45" y="3783977"/>
            <a:ext cx="7239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BF4F2-1AFE-38CA-AD98-F85E4AF4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61" y="4924968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FA6F5-4FF0-316B-F4BE-2E93ED45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402" y="3744767"/>
            <a:ext cx="695325" cy="104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3A7B24-30EC-AAB0-D968-398DBBC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487" y="3744767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69FAD-EC9D-C2DD-E527-14ABBC29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46" y="4924968"/>
            <a:ext cx="704850" cy="10572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3F4B4A-5592-DBC3-0354-7FFE8D96E4AB}"/>
              </a:ext>
            </a:extLst>
          </p:cNvPr>
          <p:cNvCxnSpPr>
            <a:cxnSpLocks/>
          </p:cNvCxnSpPr>
          <p:nvPr/>
        </p:nvCxnSpPr>
        <p:spPr>
          <a:xfrm flipV="1">
            <a:off x="3042005" y="4719673"/>
            <a:ext cx="775256" cy="23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9ADEFE-6B49-263F-A289-E467FE2EE00F}"/>
              </a:ext>
            </a:extLst>
          </p:cNvPr>
          <p:cNvCxnSpPr>
            <a:cxnSpLocks/>
          </p:cNvCxnSpPr>
          <p:nvPr/>
        </p:nvCxnSpPr>
        <p:spPr>
          <a:xfrm flipV="1">
            <a:off x="646720" y="2835864"/>
            <a:ext cx="1236335" cy="861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F4E97F-0212-11E2-437B-A6979609EEEA}"/>
              </a:ext>
            </a:extLst>
          </p:cNvPr>
          <p:cNvCxnSpPr>
            <a:cxnSpLocks/>
          </p:cNvCxnSpPr>
          <p:nvPr/>
        </p:nvCxnSpPr>
        <p:spPr>
          <a:xfrm flipV="1">
            <a:off x="1785938" y="2844226"/>
            <a:ext cx="353246" cy="872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24FB3-D005-4E31-FB8E-DA75967C3370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2835864"/>
            <a:ext cx="404593" cy="884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2382AB-4112-BE1B-BF6D-12E40B390099}"/>
              </a:ext>
            </a:extLst>
          </p:cNvPr>
          <p:cNvCxnSpPr>
            <a:cxnSpLocks/>
          </p:cNvCxnSpPr>
          <p:nvPr/>
        </p:nvCxnSpPr>
        <p:spPr>
          <a:xfrm flipH="1" flipV="1">
            <a:off x="2713579" y="2785789"/>
            <a:ext cx="1194189" cy="931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1E6475-7D08-E32F-2A20-005FD13200ED}"/>
              </a:ext>
            </a:extLst>
          </p:cNvPr>
          <p:cNvCxnSpPr>
            <a:cxnSpLocks/>
          </p:cNvCxnSpPr>
          <p:nvPr/>
        </p:nvCxnSpPr>
        <p:spPr>
          <a:xfrm>
            <a:off x="878050" y="4260741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4AD6E1-1E1F-8BE7-0616-67E6C5B84669}"/>
              </a:ext>
            </a:extLst>
          </p:cNvPr>
          <p:cNvSpPr txBox="1"/>
          <p:nvPr/>
        </p:nvSpPr>
        <p:spPr>
          <a:xfrm>
            <a:off x="804208" y="4014520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4CF5EE-EC6A-CC63-ED1D-8CDEEC3179BE}"/>
              </a:ext>
            </a:extLst>
          </p:cNvPr>
          <p:cNvCxnSpPr>
            <a:cxnSpLocks/>
          </p:cNvCxnSpPr>
          <p:nvPr/>
        </p:nvCxnSpPr>
        <p:spPr>
          <a:xfrm>
            <a:off x="3108805" y="4232136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1CBEE1-88A0-9F30-3F2C-53FE9515F368}"/>
              </a:ext>
            </a:extLst>
          </p:cNvPr>
          <p:cNvSpPr txBox="1"/>
          <p:nvPr/>
        </p:nvSpPr>
        <p:spPr>
          <a:xfrm>
            <a:off x="3034963" y="3985915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F476E9-95CA-7E0F-B56B-72B5A3E56746}"/>
              </a:ext>
            </a:extLst>
          </p:cNvPr>
          <p:cNvCxnSpPr>
            <a:cxnSpLocks/>
          </p:cNvCxnSpPr>
          <p:nvPr/>
        </p:nvCxnSpPr>
        <p:spPr>
          <a:xfrm>
            <a:off x="3127283" y="5418642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25309B-DFFD-86AE-FAFC-B0683A117F90}"/>
              </a:ext>
            </a:extLst>
          </p:cNvPr>
          <p:cNvSpPr txBox="1"/>
          <p:nvPr/>
        </p:nvSpPr>
        <p:spPr>
          <a:xfrm>
            <a:off x="3053441" y="517242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BE5993-401D-22AC-5C6A-1021EB38ADB8}"/>
              </a:ext>
            </a:extLst>
          </p:cNvPr>
          <p:cNvCxnSpPr>
            <a:cxnSpLocks/>
          </p:cNvCxnSpPr>
          <p:nvPr/>
        </p:nvCxnSpPr>
        <p:spPr>
          <a:xfrm flipH="1" flipV="1">
            <a:off x="3053441" y="4734918"/>
            <a:ext cx="773228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CB4751-3C91-292E-9A75-503E1F430574}"/>
              </a:ext>
            </a:extLst>
          </p:cNvPr>
          <p:cNvCxnSpPr>
            <a:cxnSpLocks/>
          </p:cNvCxnSpPr>
          <p:nvPr/>
        </p:nvCxnSpPr>
        <p:spPr>
          <a:xfrm flipV="1">
            <a:off x="288709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ACD1C3-68A7-33CD-1FAC-AA71F1332FDE}"/>
              </a:ext>
            </a:extLst>
          </p:cNvPr>
          <p:cNvCxnSpPr>
            <a:cxnSpLocks/>
          </p:cNvCxnSpPr>
          <p:nvPr/>
        </p:nvCxnSpPr>
        <p:spPr>
          <a:xfrm flipV="1">
            <a:off x="396333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4775467" y="2739407"/>
            <a:ext cx="729270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가동 중인 다른 서버는 다운된 서버와 연결을 끊고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서버를 재실행합니다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</a:t>
            </a:r>
            <a:r>
              <a:rPr lang="en-US" altLang="ko-KR" sz="1200" dirty="0"/>
              <a:t>(</a:t>
            </a:r>
            <a:r>
              <a:rPr lang="ko-KR" altLang="en-US" sz="1200" dirty="0"/>
              <a:t>이때 저는 </a:t>
            </a:r>
            <a:r>
              <a:rPr lang="en-US" altLang="ko-KR" sz="1200" dirty="0" err="1"/>
              <a:t>ShellExecute</a:t>
            </a:r>
            <a:r>
              <a:rPr lang="ko-KR" altLang="en-US" sz="1200" dirty="0"/>
              <a:t>를 사용하여 서버 </a:t>
            </a:r>
            <a:r>
              <a:rPr lang="en-US" altLang="ko-KR" sz="1200" dirty="0"/>
              <a:t>exe</a:t>
            </a:r>
            <a:r>
              <a:rPr lang="ko-KR" altLang="en-US" sz="1200" dirty="0"/>
              <a:t>파일을 실행하는 방법을 사용하였습니다</a:t>
            </a:r>
            <a:r>
              <a:rPr lang="en-US" altLang="ko-KR" sz="1200" dirty="0"/>
              <a:t>.)</a:t>
            </a:r>
            <a:endParaRPr lang="en-US" altLang="ko-KR" sz="1400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5057775" y="3877672"/>
            <a:ext cx="6937923" cy="2686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F33CC"/>
                </a:solidFill>
              </a:rPr>
              <a:t>case</a:t>
            </a:r>
            <a:r>
              <a:rPr lang="en-US" altLang="ko-KR" sz="1000" dirty="0"/>
              <a:t> </a:t>
            </a:r>
            <a:r>
              <a:rPr lang="en-US" altLang="ko-KR" sz="1000" dirty="0">
                <a:solidFill>
                  <a:srgbClr val="FFFF66"/>
                </a:solidFill>
              </a:rPr>
              <a:t>SESSION_EXTENDED_SERVER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rgbClr val="FF33CC"/>
                </a:solidFill>
              </a:rPr>
              <a:t>return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closesocket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target_id</a:t>
            </a:r>
            <a:r>
              <a:rPr lang="en-US" altLang="ko-KR" sz="1000" dirty="0"/>
              <a:t>].socket);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"Server["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].id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"]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의 다운이 감지되었습니다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."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    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 재실행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 </a:t>
            </a:r>
            <a:r>
              <a:rPr lang="en-US" altLang="ko-KR" sz="1000" dirty="0" err="1">
                <a:solidFill>
                  <a:schemeClr val="accent1"/>
                </a:solidFill>
              </a:rPr>
              <a:t>wchar_t</a:t>
            </a:r>
            <a:r>
              <a:rPr lang="en-US" altLang="ko-KR" sz="1000" dirty="0"/>
              <a:t>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[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];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wsprintfW</a:t>
            </a:r>
            <a:r>
              <a:rPr lang="en-US" altLang="ko-KR" sz="1000" dirty="0"/>
              <a:t>(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L"%d</a:t>
            </a:r>
            <a:r>
              <a:rPr lang="en-US" altLang="ko-KR" sz="1000" dirty="0"/>
              <a:t>", 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 +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);  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십의자리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Standby 1, Active 2,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일의자리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ID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CC66FF"/>
                </a:solidFill>
              </a:rPr>
              <a:t>    </a:t>
            </a:r>
            <a:r>
              <a:rPr lang="en-US" altLang="ko-KR" sz="1000" dirty="0" err="1">
                <a:solidFill>
                  <a:srgbClr val="CC66FF"/>
                </a:solidFill>
              </a:rPr>
              <a:t>ShellExecute</a:t>
            </a:r>
            <a:r>
              <a:rPr lang="en-US" altLang="ko-KR" sz="1000" dirty="0"/>
              <a:t>(</a:t>
            </a:r>
            <a:r>
              <a:rPr lang="en-US" altLang="ko-KR" sz="1000" dirty="0">
                <a:solidFill>
                  <a:srgbClr val="CC66FF"/>
                </a:solidFill>
              </a:rPr>
              <a:t>NULL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L"open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L"Server.exe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L"."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rgbClr val="CC66FF"/>
                </a:solidFill>
              </a:rPr>
              <a:t>SW_SHOW</a:t>
            </a:r>
            <a:r>
              <a:rPr lang="en-US" altLang="ko-KR" sz="1000" dirty="0"/>
              <a:t>);</a:t>
            </a:r>
            <a:endParaRPr lang="ko-KR" altLang="en-US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5B7CEB2-18E5-EB97-08E7-E5E74D48A747}"/>
              </a:ext>
            </a:extLst>
          </p:cNvPr>
          <p:cNvSpPr txBox="1"/>
          <p:nvPr/>
        </p:nvSpPr>
        <p:spPr>
          <a:xfrm>
            <a:off x="391453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E863CF4-A805-6F56-0DBE-0908A814105A}"/>
              </a:ext>
            </a:extLst>
          </p:cNvPr>
          <p:cNvSpPr txBox="1"/>
          <p:nvPr/>
        </p:nvSpPr>
        <p:spPr>
          <a:xfrm>
            <a:off x="2587439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67AA7FC-34C3-EB7F-A237-9D43C8014912}"/>
              </a:ext>
            </a:extLst>
          </p:cNvPr>
          <p:cNvSpPr txBox="1"/>
          <p:nvPr/>
        </p:nvSpPr>
        <p:spPr>
          <a:xfrm>
            <a:off x="2605583" y="4771079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B9CA114-0C25-E5BC-2685-0C5DB63B9184}"/>
              </a:ext>
            </a:extLst>
          </p:cNvPr>
          <p:cNvSpPr txBox="1"/>
          <p:nvPr/>
        </p:nvSpPr>
        <p:spPr>
          <a:xfrm>
            <a:off x="1728998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8812BE-EAFA-A23C-6307-628A4F28FF20}"/>
              </a:ext>
            </a:extLst>
          </p:cNvPr>
          <p:cNvSpPr txBox="1"/>
          <p:nvPr/>
        </p:nvSpPr>
        <p:spPr>
          <a:xfrm>
            <a:off x="3947325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9BBC886-68CA-BAE8-F47C-2B81B9F26D7D}"/>
              </a:ext>
            </a:extLst>
          </p:cNvPr>
          <p:cNvSpPr txBox="1"/>
          <p:nvPr/>
        </p:nvSpPr>
        <p:spPr>
          <a:xfrm>
            <a:off x="3947326" y="4772383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그러고나서 되살아난 서버로 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요청합니다</a:t>
            </a:r>
            <a:r>
              <a:rPr lang="en-US" altLang="ko-KR" sz="1400" dirty="0"/>
              <a:t>.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466545" y="1626707"/>
            <a:ext cx="8696505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WSAID_CONNECTEX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DWORD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LPFN_CONNECTEX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::</a:t>
            </a:r>
            <a:r>
              <a:rPr lang="en-US" altLang="ko-KR" sz="950" dirty="0" err="1">
                <a:solidFill>
                  <a:srgbClr val="FFCC00"/>
                </a:solidFill>
              </a:rPr>
              <a:t>WSAIoctl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SIO_GET_EXTENSION_FUNCTION_POINTER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closesocket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SOCKADDR_IN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 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실제 연결할 소켓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= ::</a:t>
            </a:r>
            <a:r>
              <a:rPr lang="en-US" altLang="ko-KR" sz="950" dirty="0">
                <a:solidFill>
                  <a:srgbClr val="FFCC00"/>
                </a:solidFill>
              </a:rPr>
              <a:t>bind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LPSOCKADDR</a:t>
            </a:r>
            <a:r>
              <a:rPr lang="en-US" altLang="ko-KR" sz="950" dirty="0">
                <a:solidFill>
                  <a:schemeClr val="bg1"/>
                </a:solidFill>
              </a:rPr>
              <a:t>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!= 0)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"Bind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*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</a:t>
            </a:r>
            <a:r>
              <a:rPr lang="en-US" altLang="ko-KR" sz="950" dirty="0" err="1">
                <a:solidFill>
                  <a:schemeClr val="bg1"/>
                </a:solidFill>
              </a:rPr>
              <a:t>r</a:t>
            </a:r>
            <a:r>
              <a:rPr lang="en-US" altLang="ko-KR" sz="950" dirty="0">
                <a:solidFill>
                  <a:schemeClr val="bg1"/>
                </a:solidFill>
              </a:rPr>
              <a:t>-&gt;</a:t>
            </a:r>
            <a:r>
              <a:rPr lang="en-US" altLang="ko-KR" sz="950" dirty="0" err="1">
                <a:solidFill>
                  <a:schemeClr val="bg1"/>
                </a:solidFill>
              </a:rPr>
              <a:t>process_type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FF66"/>
                </a:solidFill>
              </a:rPr>
              <a:t>OP_CONNECT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int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= CP_KEY_LOGIC2EXLOGIC + MAX_LOGIC_SERVER - 1;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CreateIoCompletionPort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&gt;(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bg1"/>
                </a:solidFill>
              </a:rPr>
              <a:t>h_iocp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(NULL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CreateIoCompletoinPort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- CP_KEY_LOGIC2EXLOGIC + HA_PORTNUM_S0;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bg1"/>
                </a:solidFill>
              </a:rPr>
              <a:t>); 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inet_pton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IPADDR_LOOPBACK,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 err="1">
                <a:solidFill>
                  <a:srgbClr val="00B050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bg1"/>
                </a:solidFill>
              </a:rPr>
              <a:t>-&gt;overlapped);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GetLastError</a:t>
            </a:r>
            <a:r>
              <a:rPr lang="en-US" altLang="ko-KR" sz="95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ERROR_IO_PENDING </a:t>
            </a:r>
            <a:r>
              <a:rPr lang="en-US" altLang="ko-KR" sz="950" dirty="0">
                <a:solidFill>
                  <a:schemeClr val="bg1"/>
                </a:solidFill>
              </a:rPr>
              <a:t>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"Server Connect </a:t>
            </a:r>
            <a:r>
              <a:rPr lang="ko-KR" altLang="en-US" sz="950" dirty="0">
                <a:solidFill>
                  <a:schemeClr val="accent2">
                    <a:lumMod val="75000"/>
                  </a:schemeClr>
                </a:solidFill>
              </a:rPr>
              <a:t>재시도 중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...\n"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ConnectEX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554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이후의 복구</a:t>
            </a:r>
            <a:r>
              <a:rPr lang="en-US" altLang="ko-KR" sz="1400" dirty="0"/>
              <a:t> </a:t>
            </a:r>
            <a:r>
              <a:rPr lang="ko-KR" altLang="en-US" sz="1400" dirty="0"/>
              <a:t>방법은 다운된 서버가 </a:t>
            </a:r>
            <a:r>
              <a:rPr lang="en-US" altLang="ko-KR" sz="1400" b="1" dirty="0"/>
              <a:t>‘Standby</a:t>
            </a:r>
            <a:r>
              <a:rPr lang="ko-KR" altLang="en-US" sz="1400" b="1" dirty="0"/>
              <a:t>였는지 </a:t>
            </a:r>
            <a:r>
              <a:rPr lang="en-US" altLang="ko-KR" sz="1400" b="1" dirty="0"/>
              <a:t>Active</a:t>
            </a:r>
            <a:r>
              <a:rPr lang="ko-KR" altLang="en-US" sz="1400" b="1" dirty="0"/>
              <a:t>였는지</a:t>
            </a:r>
            <a:r>
              <a:rPr lang="en-US" altLang="ko-KR" sz="1400" b="1" dirty="0"/>
              <a:t>’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로비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서버였는지 </a:t>
            </a:r>
            <a:r>
              <a:rPr lang="en-US" altLang="ko-KR" sz="1400" b="1" dirty="0"/>
              <a:t>NPC</a:t>
            </a:r>
            <a:r>
              <a:rPr lang="ko-KR" altLang="en-US" sz="1400" b="1" dirty="0"/>
              <a:t>서버였는지</a:t>
            </a:r>
            <a:r>
              <a:rPr lang="en-US" altLang="ko-KR" sz="1400" b="1" dirty="0"/>
              <a:t>’</a:t>
            </a:r>
            <a:r>
              <a:rPr lang="ko-KR" altLang="en-US" sz="1400" dirty="0"/>
              <a:t>에 따라 달라집니다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1)</a:t>
            </a:r>
            <a:r>
              <a:rPr lang="ko-KR" altLang="en-US" sz="1400" dirty="0"/>
              <a:t> 다운된 서버가 로직 또는 로비 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  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</a:t>
            </a:r>
            <a:r>
              <a:rPr lang="ko-KR" altLang="en-US" sz="1400" dirty="0"/>
              <a:t>서버가 되살아나고 연결도 잘 되었다면</a:t>
            </a:r>
            <a:r>
              <a:rPr lang="en-US" altLang="ko-KR" sz="1400" dirty="0"/>
              <a:t>, </a:t>
            </a:r>
            <a:r>
              <a:rPr lang="ko-KR" altLang="en-US" sz="1400" dirty="0"/>
              <a:t>더 이상의 작업은 없습니다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Failover</a:t>
            </a:r>
            <a:r>
              <a:rPr lang="ko-KR" altLang="en-US" sz="1400" dirty="0"/>
              <a:t>가 이루어집니다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가동중인 다른 대기서버가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Active </a:t>
            </a:r>
            <a:r>
              <a:rPr lang="ko-KR" altLang="en-US" sz="1400" dirty="0"/>
              <a:t>상태로 승격되어 서비스를 이어받아 하게 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이때 새로 </a:t>
            </a:r>
            <a:r>
              <a:rPr lang="en-US" altLang="ko-KR" sz="1400" dirty="0"/>
              <a:t>Active</a:t>
            </a:r>
            <a:r>
              <a:rPr lang="ko-KR" altLang="en-US" sz="1400" dirty="0"/>
              <a:t>가 된 서버는 접속 중인 모든 클라이언트에게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Failover</a:t>
            </a:r>
            <a:r>
              <a:rPr lang="ko-KR" altLang="en-US" sz="1400" dirty="0"/>
              <a:t>가 이루어졌음을 알리는 패킷을 보내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지금부터 네트워크 통신을 자신과 하도록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2)</a:t>
            </a:r>
            <a:r>
              <a:rPr lang="ko-KR" altLang="en-US" sz="1400" dirty="0"/>
              <a:t> 다운된 서버가 </a:t>
            </a:r>
            <a:r>
              <a:rPr lang="en-US" altLang="ko-KR" sz="1400" dirty="0"/>
              <a:t>NPC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</a:t>
            </a:r>
            <a:r>
              <a:rPr lang="ko-KR" altLang="en-US" sz="1400" dirty="0"/>
              <a:t> ①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와 비슷하지만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클라이언트와 직접 연결되지 않았기 때문에 클라이언트가 아닌 로직 서버에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이루어졌음을 알립니다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42532-D91C-195D-FB3B-8E9D6874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89" y="2596538"/>
            <a:ext cx="6212471" cy="30708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881389-CC1B-7E2E-D698-9B86184254C4}"/>
              </a:ext>
            </a:extLst>
          </p:cNvPr>
          <p:cNvSpPr/>
          <p:nvPr/>
        </p:nvSpPr>
        <p:spPr>
          <a:xfrm>
            <a:off x="5748337" y="4581526"/>
            <a:ext cx="5557837" cy="45720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E0552E-C002-08BC-A7E4-42A55D7D34E1}"/>
              </a:ext>
            </a:extLst>
          </p:cNvPr>
          <p:cNvSpPr/>
          <p:nvPr/>
        </p:nvSpPr>
        <p:spPr>
          <a:xfrm>
            <a:off x="7800975" y="3057524"/>
            <a:ext cx="1209675" cy="238126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A3B912-905E-A51A-55E9-FEBCEFADE4F7}"/>
              </a:ext>
            </a:extLst>
          </p:cNvPr>
          <p:cNvCxnSpPr>
            <a:cxnSpLocks/>
          </p:cNvCxnSpPr>
          <p:nvPr/>
        </p:nvCxnSpPr>
        <p:spPr>
          <a:xfrm>
            <a:off x="8601075" y="3295650"/>
            <a:ext cx="0" cy="1200150"/>
          </a:xfrm>
          <a:prstGeom prst="straightConnector1">
            <a:avLst/>
          </a:prstGeom>
          <a:ln w="38100">
            <a:solidFill>
              <a:srgbClr val="0FE7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6C3219-9E25-7C37-D6DE-3C3DA866B9D2}"/>
              </a:ext>
            </a:extLst>
          </p:cNvPr>
          <p:cNvSpPr txBox="1"/>
          <p:nvPr/>
        </p:nvSpPr>
        <p:spPr>
          <a:xfrm>
            <a:off x="8683360" y="3930716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실행될 때에는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Standby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였지만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서버가 다운되면서</a:t>
            </a:r>
            <a:endParaRPr lang="en-US" altLang="ko-KR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승격하는 모습입니다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9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EAF21D7-28D3-16A2-8617-0EBC515D3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92" y="3467101"/>
            <a:ext cx="4991329" cy="259223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데이터 복제 </a:t>
            </a:r>
            <a:r>
              <a:rPr lang="en-US" altLang="ko-KR" sz="1400" b="1" dirty="0"/>
              <a:t>(Data Replica)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: Active</a:t>
            </a:r>
            <a:r>
              <a:rPr lang="ko-KR" altLang="en-US" sz="1400" dirty="0"/>
              <a:t> 서버만 클라이언트와 통신을 하도록 되어있습니다</a:t>
            </a:r>
            <a:r>
              <a:rPr lang="en-US" altLang="ko-KR" sz="1400" dirty="0"/>
              <a:t>.</a:t>
            </a:r>
            <a:r>
              <a:rPr lang="en-US" altLang="ko-KR" sz="1200" dirty="0"/>
              <a:t>(NPC</a:t>
            </a:r>
            <a:r>
              <a:rPr lang="ko-KR" altLang="en-US" sz="1200" dirty="0"/>
              <a:t>서버의 경우 </a:t>
            </a:r>
            <a:r>
              <a:rPr lang="en-US" altLang="ko-KR" sz="1200" dirty="0"/>
              <a:t>Active </a:t>
            </a:r>
            <a:r>
              <a:rPr lang="ko-KR" altLang="en-US" sz="1200" dirty="0"/>
              <a:t>서버만 로직 서버와 통신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따라서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정보가 업데이트되지 않기 때문에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이루어져 서비스를 이어받았을 때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세션 정보는 물론이고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정보들이 초기화되는 문제가 생깁니다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 이러한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정보가 초기화되는 문제를 막기 위해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Active </a:t>
            </a:r>
            <a:r>
              <a:rPr lang="ko-KR" altLang="en-US" sz="1400" dirty="0"/>
              <a:t>서버는 주기적으로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서버로 자신이 갖고 있는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</a:t>
            </a:r>
            <a:r>
              <a:rPr lang="en-US" altLang="ko-KR" sz="1200" dirty="0"/>
              <a:t>(ex. </a:t>
            </a:r>
            <a:r>
              <a:rPr lang="ko-KR" altLang="en-US" sz="1200" dirty="0"/>
              <a:t>세션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미션 상태 등</a:t>
            </a:r>
            <a:r>
              <a:rPr lang="en-US" altLang="ko-KR" sz="1200" dirty="0"/>
              <a:t>)</a:t>
            </a:r>
            <a:r>
              <a:rPr lang="ko-KR" altLang="en-US" sz="1400" dirty="0"/>
              <a:t>을 보내주고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Standby </a:t>
            </a:r>
            <a:r>
              <a:rPr lang="ko-KR" altLang="en-US" sz="1400" dirty="0"/>
              <a:t>서버는 이를 받아 정보를 업데이트하도록 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0EB63-0897-1798-BB93-89DAD4C902FE}"/>
              </a:ext>
            </a:extLst>
          </p:cNvPr>
          <p:cNvSpPr txBox="1"/>
          <p:nvPr/>
        </p:nvSpPr>
        <p:spPr>
          <a:xfrm>
            <a:off x="428445" y="6120683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▲ 클라이언트가 연결되어 있는 상태에서 </a:t>
            </a:r>
            <a:r>
              <a:rPr lang="en-US" altLang="ko-KR" sz="1400" dirty="0"/>
              <a:t>Active </a:t>
            </a:r>
            <a:r>
              <a:rPr lang="ko-KR" altLang="en-US" sz="1400" dirty="0"/>
              <a:t>서버를 강제 종료하여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이뤄진 후에도 </a:t>
            </a:r>
            <a:endParaRPr lang="en-US" altLang="ko-KR" sz="1400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클라이언트 정보</a:t>
            </a:r>
            <a:r>
              <a:rPr lang="en-US" altLang="ko-KR" sz="1400" dirty="0"/>
              <a:t>(</a:t>
            </a:r>
            <a:r>
              <a:rPr lang="ko-KR" altLang="en-US" sz="1400" dirty="0"/>
              <a:t>위치</a:t>
            </a:r>
            <a:r>
              <a:rPr lang="en-US" altLang="ko-KR" sz="1400" dirty="0"/>
              <a:t>, HP,</a:t>
            </a:r>
            <a:r>
              <a:rPr lang="ko-KR" altLang="en-US" sz="1400" dirty="0"/>
              <a:t> 총알</a:t>
            </a:r>
            <a:r>
              <a:rPr lang="en-US" altLang="ko-KR" sz="1400" dirty="0"/>
              <a:t>, </a:t>
            </a:r>
            <a:r>
              <a:rPr lang="ko-KR" altLang="en-US" sz="1400" dirty="0"/>
              <a:t>미션 등</a:t>
            </a:r>
            <a:r>
              <a:rPr lang="en-US" altLang="ko-KR" sz="1400" dirty="0"/>
              <a:t>)</a:t>
            </a:r>
            <a:r>
              <a:rPr lang="ko-KR" altLang="en-US" sz="1400" dirty="0"/>
              <a:t>가 그대로 유지되면서 서버 시간도 이어서 잘 흘러가는 모습입니다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090A60C4-BCAC-E7E8-7B76-93E56BE1F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8" y="3819155"/>
            <a:ext cx="3276842" cy="1734222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61B679-9DD2-50E3-2A97-0DB6069CF987}"/>
              </a:ext>
            </a:extLst>
          </p:cNvPr>
          <p:cNvSpPr/>
          <p:nvPr/>
        </p:nvSpPr>
        <p:spPr>
          <a:xfrm>
            <a:off x="3238385" y="4661975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DF1D5F3B-E6F0-656E-2D29-27403EE64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40" y="3807365"/>
            <a:ext cx="3276842" cy="173422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6D9314-F01F-81D6-B91C-B4139FF8F039}"/>
              </a:ext>
            </a:extLst>
          </p:cNvPr>
          <p:cNvSpPr/>
          <p:nvPr/>
        </p:nvSpPr>
        <p:spPr>
          <a:xfrm>
            <a:off x="8488424" y="4686266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C365D0-1261-FAF3-4046-E373B0B76B49}"/>
              </a:ext>
            </a:extLst>
          </p:cNvPr>
          <p:cNvSpPr/>
          <p:nvPr/>
        </p:nvSpPr>
        <p:spPr>
          <a:xfrm>
            <a:off x="3553488" y="5097114"/>
            <a:ext cx="3276841" cy="233259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2FAB09-0E7E-6A03-8F8A-3F3D4B3A33C4}"/>
              </a:ext>
            </a:extLst>
          </p:cNvPr>
          <p:cNvSpPr/>
          <p:nvPr/>
        </p:nvSpPr>
        <p:spPr>
          <a:xfrm>
            <a:off x="8739179" y="3834210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33E554-0FC9-F787-3B71-96D492AE13B9}"/>
              </a:ext>
            </a:extLst>
          </p:cNvPr>
          <p:cNvSpPr/>
          <p:nvPr/>
        </p:nvSpPr>
        <p:spPr>
          <a:xfrm>
            <a:off x="11488343" y="3956381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37BC80-E891-B95B-9085-A6E011062ACA}"/>
              </a:ext>
            </a:extLst>
          </p:cNvPr>
          <p:cNvSpPr/>
          <p:nvPr/>
        </p:nvSpPr>
        <p:spPr>
          <a:xfrm>
            <a:off x="11308359" y="5186027"/>
            <a:ext cx="774583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D7CA2E-3051-27BD-98E7-A3A54349F806}"/>
              </a:ext>
            </a:extLst>
          </p:cNvPr>
          <p:cNvSpPr/>
          <p:nvPr/>
        </p:nvSpPr>
        <p:spPr>
          <a:xfrm>
            <a:off x="117351" y="3825999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8F0C6F-D66E-C3FF-1F2A-383C47C2245E}"/>
              </a:ext>
            </a:extLst>
          </p:cNvPr>
          <p:cNvSpPr/>
          <p:nvPr/>
        </p:nvSpPr>
        <p:spPr>
          <a:xfrm>
            <a:off x="2866515" y="3948170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B00073-F152-7197-D8EE-0D7790B5FF29}"/>
              </a:ext>
            </a:extLst>
          </p:cNvPr>
          <p:cNvSpPr/>
          <p:nvPr/>
        </p:nvSpPr>
        <p:spPr>
          <a:xfrm>
            <a:off x="2686531" y="5177816"/>
            <a:ext cx="757995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8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그 외의 기술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유클리드 벡터 공간에서 광선</a:t>
            </a:r>
            <a:r>
              <a:rPr lang="en-US" altLang="ko-KR" sz="1400" dirty="0"/>
              <a:t>-</a:t>
            </a:r>
            <a:r>
              <a:rPr lang="ko-KR" altLang="en-US" sz="1400" dirty="0"/>
              <a:t>평면의 교점 구하는 방식을 이용해 </a:t>
            </a:r>
            <a:r>
              <a:rPr lang="en-US" altLang="ko-KR" sz="1400" dirty="0"/>
              <a:t>Ray Cast</a:t>
            </a:r>
            <a:r>
              <a:rPr lang="ko-KR" altLang="en-US" sz="1400" dirty="0"/>
              <a:t>를 직접 구현하여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플레이어와 </a:t>
            </a:r>
            <a:r>
              <a:rPr lang="en-US" altLang="ko-KR" sz="1400" dirty="0"/>
              <a:t>NPC</a:t>
            </a:r>
            <a:r>
              <a:rPr lang="ko-KR" altLang="en-US" sz="1400" dirty="0"/>
              <a:t>의 사격 공격에 대한 충돌 처리에 사용하였습니다</a:t>
            </a:r>
            <a:r>
              <a:rPr lang="en-US" altLang="ko-KR" sz="1400" dirty="0"/>
              <a:t>.</a:t>
            </a:r>
            <a:endParaRPr lang="en-US" altLang="ko-KR" sz="1400" dirty="0">
              <a:highlight>
                <a:srgbClr val="FFFF00"/>
              </a:highlight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9F55A98-7D48-0C2A-60C1-A17EC080AFC6}"/>
              </a:ext>
            </a:extLst>
          </p:cNvPr>
          <p:cNvSpPr/>
          <p:nvPr/>
        </p:nvSpPr>
        <p:spPr>
          <a:xfrm>
            <a:off x="882555" y="2860366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6CAB8E-46EC-9F4F-2422-B4394348567A}"/>
              </a:ext>
            </a:extLst>
          </p:cNvPr>
          <p:cNvCxnSpPr>
            <a:cxnSpLocks/>
          </p:cNvCxnSpPr>
          <p:nvPr/>
        </p:nvCxnSpPr>
        <p:spPr>
          <a:xfrm flipV="1">
            <a:off x="1057219" y="3864071"/>
            <a:ext cx="2846839" cy="179713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318CC0-53C5-6152-1C03-DDDFECE28B3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83223" y="2906506"/>
            <a:ext cx="2314274" cy="2117154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5A4D84-1CDB-A16B-CBBB-8E02C4100B72}"/>
              </a:ext>
            </a:extLst>
          </p:cNvPr>
          <p:cNvCxnSpPr/>
          <p:nvPr/>
        </p:nvCxnSpPr>
        <p:spPr>
          <a:xfrm flipH="1" flipV="1">
            <a:off x="1073398" y="5303580"/>
            <a:ext cx="192947" cy="22650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B0A1B1-E6A2-E25C-48F9-00BF2F9D82C5}"/>
              </a:ext>
            </a:extLst>
          </p:cNvPr>
          <p:cNvSpPr txBox="1"/>
          <p:nvPr/>
        </p:nvSpPr>
        <p:spPr>
          <a:xfrm>
            <a:off x="4769344" y="2594249"/>
            <a:ext cx="68442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공간 상의 한 점 </a:t>
            </a:r>
            <a:r>
              <a:rPr lang="en-US" altLang="ko-KR" sz="1400" dirty="0"/>
              <a:t>S (</a:t>
            </a:r>
            <a:r>
              <a:rPr lang="ko-KR" altLang="en-US" sz="1400" dirty="0"/>
              <a:t>플레이어 위치</a:t>
            </a:r>
            <a:r>
              <a:rPr lang="en-US" altLang="ko-KR" sz="1400" dirty="0"/>
              <a:t>)</a:t>
            </a:r>
            <a:r>
              <a:rPr lang="ko-KR" altLang="en-US" sz="1400" dirty="0"/>
              <a:t>에서</a:t>
            </a:r>
            <a:endParaRPr lang="en-US" altLang="ko-KR" sz="1400" dirty="0"/>
          </a:p>
          <a:p>
            <a:r>
              <a:rPr lang="en-US" altLang="ko-KR" sz="1400" dirty="0"/>
              <a:t>  D </a:t>
            </a:r>
            <a:r>
              <a:rPr lang="ko-KR" altLang="en-US" sz="1400" dirty="0"/>
              <a:t>방향</a:t>
            </a:r>
            <a:r>
              <a:rPr lang="en-US" altLang="ko-KR" sz="1400" dirty="0"/>
              <a:t> (</a:t>
            </a:r>
            <a:r>
              <a:rPr lang="ko-KR" altLang="en-US" sz="1400" dirty="0"/>
              <a:t>플레이어 카메라 방향</a:t>
            </a:r>
            <a:r>
              <a:rPr lang="en-US" altLang="ko-KR" sz="1400" dirty="0"/>
              <a:t>) </a:t>
            </a:r>
            <a:r>
              <a:rPr lang="ko-KR" altLang="en-US" sz="1400" dirty="0"/>
              <a:t>으로 뻗어 나가는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광선의 방정식을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충돌 검사하려는 객체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박스의 한 면에 대한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평면의 방정식을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광선의 방정식과 평면의 방정식이 교점</a:t>
            </a:r>
            <a:r>
              <a:rPr lang="en-US" altLang="ko-KR" sz="1400" dirty="0"/>
              <a:t> P (</a:t>
            </a:r>
            <a:r>
              <a:rPr lang="ko-KR" altLang="en-US" sz="1400" dirty="0" err="1"/>
              <a:t>충돌점</a:t>
            </a:r>
            <a:r>
              <a:rPr lang="en-US" altLang="ko-KR" sz="1400" dirty="0"/>
              <a:t>)</a:t>
            </a:r>
            <a:r>
              <a:rPr lang="ko-KR" altLang="en-US" sz="1400" dirty="0"/>
              <a:t>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점 </a:t>
            </a:r>
            <a:r>
              <a:rPr lang="en-US" altLang="ko-KR" sz="1400" dirty="0"/>
              <a:t>P</a:t>
            </a:r>
            <a:r>
              <a:rPr lang="ko-KR" altLang="en-US" sz="1400" dirty="0"/>
              <a:t>가 평면 내부에 존재하는지 검사합니다</a:t>
            </a:r>
            <a:r>
              <a:rPr lang="en-US" altLang="ko-KR" sz="1400" dirty="0"/>
              <a:t>.</a:t>
            </a:r>
          </a:p>
          <a:p>
            <a:r>
              <a:rPr lang="en-US" altLang="ko-KR" sz="1100" dirty="0"/>
              <a:t>  (</a:t>
            </a:r>
            <a:r>
              <a:rPr lang="ko-KR" altLang="en-US" sz="1100" dirty="0"/>
              <a:t>점 </a:t>
            </a:r>
            <a:r>
              <a:rPr lang="en-US" altLang="ko-KR" sz="1100" dirty="0"/>
              <a:t>P</a:t>
            </a:r>
            <a:r>
              <a:rPr lang="ko-KR" altLang="en-US" sz="1100" dirty="0"/>
              <a:t>의 </a:t>
            </a:r>
            <a:r>
              <a:rPr lang="en-US" altLang="ko-KR" sz="1100" dirty="0"/>
              <a:t>x, y, z </a:t>
            </a:r>
            <a:r>
              <a:rPr lang="ko-KR" altLang="en-US" sz="1100" dirty="0"/>
              <a:t>값을 갖고 사각형의 좌측상단 점과</a:t>
            </a:r>
            <a:r>
              <a:rPr lang="en-US" altLang="ko-KR" sz="1100" dirty="0"/>
              <a:t> </a:t>
            </a:r>
            <a:r>
              <a:rPr lang="ko-KR" altLang="en-US" sz="1100" dirty="0"/>
              <a:t>우측하단 점 사이에 있는 지 확인합니다</a:t>
            </a:r>
            <a:r>
              <a:rPr lang="en-US" altLang="ko-KR" sz="1100" dirty="0"/>
              <a:t>.)</a:t>
            </a:r>
          </a:p>
          <a:p>
            <a:endParaRPr lang="en-US" altLang="ko-KR" sz="1400" dirty="0"/>
          </a:p>
          <a:p>
            <a:r>
              <a:rPr lang="en-US" altLang="ko-KR" sz="1400" dirty="0"/>
              <a:t>5. 2~4</a:t>
            </a:r>
            <a:r>
              <a:rPr lang="ko-KR" altLang="en-US" sz="1400" dirty="0"/>
              <a:t>의 과정을 객체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박스의 면들 중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은면이</a:t>
            </a:r>
            <a:r>
              <a:rPr lang="ko-KR" altLang="en-US" sz="1400" dirty="0"/>
              <a:t> 아닌 면에 대해서 진행합니다</a:t>
            </a:r>
            <a:r>
              <a:rPr lang="en-US" altLang="ko-KR" sz="1400" dirty="0"/>
              <a:t>.</a:t>
            </a:r>
          </a:p>
          <a:p>
            <a:r>
              <a:rPr lang="en-US" altLang="ko-KR" sz="1100" dirty="0"/>
              <a:t>  (</a:t>
            </a:r>
            <a:r>
              <a:rPr lang="ko-KR" altLang="en-US" sz="1100" dirty="0" err="1"/>
              <a:t>은면인지에</a:t>
            </a:r>
            <a:r>
              <a:rPr lang="ko-KR" altLang="en-US" sz="1100" dirty="0"/>
              <a:t> 대한 여부는 평면 </a:t>
            </a:r>
            <a:r>
              <a:rPr lang="ko-KR" altLang="en-US" sz="1100" dirty="0" err="1"/>
              <a:t>법선벡터와</a:t>
            </a:r>
            <a:r>
              <a:rPr lang="ko-KR" altLang="en-US" sz="1100" dirty="0"/>
              <a:t> 벡터 </a:t>
            </a:r>
            <a:r>
              <a:rPr lang="en-US" altLang="ko-KR" sz="1100" dirty="0"/>
              <a:t>D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내적하여</a:t>
            </a:r>
            <a:r>
              <a:rPr lang="ko-KR" altLang="en-US" sz="1100" dirty="0"/>
              <a:t> 검사합니다</a:t>
            </a:r>
            <a:r>
              <a:rPr lang="en-US" altLang="ko-KR" sz="1100" dirty="0"/>
              <a:t>.)</a:t>
            </a:r>
          </a:p>
          <a:p>
            <a:endParaRPr lang="en-US" altLang="ko-KR" sz="1100" dirty="0"/>
          </a:p>
          <a:p>
            <a:r>
              <a:rPr lang="en-US" altLang="ko-KR" sz="1400" dirty="0"/>
              <a:t>6. </a:t>
            </a:r>
            <a:r>
              <a:rPr lang="ko-KR" altLang="en-US" sz="1400" dirty="0"/>
              <a:t>지금까지의 결과로 나온 충돌점들 중 </a:t>
            </a:r>
            <a:r>
              <a:rPr lang="en-US" altLang="ko-KR" sz="1400" dirty="0"/>
              <a:t>S</a:t>
            </a:r>
            <a:r>
              <a:rPr lang="ko-KR" altLang="en-US" sz="1400" dirty="0"/>
              <a:t>와의 거리가 가장 가까운 점을 구하고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이를 </a:t>
            </a:r>
            <a:r>
              <a:rPr lang="en-US" altLang="ko-KR" sz="1400" dirty="0"/>
              <a:t>Ray Cast</a:t>
            </a:r>
            <a:r>
              <a:rPr lang="ko-KR" altLang="en-US" sz="1400" dirty="0"/>
              <a:t>의 최종 결과로 반환합니다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D2F56-AD9D-77ED-FA81-3925AB421F37}"/>
              </a:ext>
            </a:extLst>
          </p:cNvPr>
          <p:cNvSpPr txBox="1"/>
          <p:nvPr/>
        </p:nvSpPr>
        <p:spPr>
          <a:xfrm>
            <a:off x="698690" y="2519399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 </a:t>
            </a:r>
            <a:r>
              <a:rPr lang="en-US" altLang="ko-KR" sz="1200" dirty="0"/>
              <a:t>(</a:t>
            </a:r>
            <a:r>
              <a:rPr lang="ko-KR" altLang="en-US" sz="1200" dirty="0"/>
              <a:t>플레이어 위치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DB3CF2-DEC2-1CF2-D212-23B5EBAE4074}"/>
              </a:ext>
            </a:extLst>
          </p:cNvPr>
          <p:cNvSpPr txBox="1"/>
          <p:nvPr/>
        </p:nvSpPr>
        <p:spPr>
          <a:xfrm>
            <a:off x="698690" y="4949145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</a:t>
            </a:r>
            <a:r>
              <a:rPr lang="en-US" altLang="ko-KR" sz="1200" dirty="0"/>
              <a:t>(</a:t>
            </a:r>
            <a:r>
              <a:rPr lang="ko-KR" altLang="en-US" sz="1200" dirty="0"/>
              <a:t>평면의 </a:t>
            </a:r>
            <a:r>
              <a:rPr lang="ko-KR" altLang="en-US" sz="1200" dirty="0" err="1"/>
              <a:t>법선벡터</a:t>
            </a:r>
            <a:r>
              <a:rPr lang="en-US" altLang="ko-KR" sz="1200" dirty="0"/>
              <a:t>)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BED936-0560-480B-42E3-C848B4632E95}"/>
              </a:ext>
            </a:extLst>
          </p:cNvPr>
          <p:cNvSpPr txBox="1"/>
          <p:nvPr/>
        </p:nvSpPr>
        <p:spPr>
          <a:xfrm>
            <a:off x="428445" y="5528795"/>
            <a:ext cx="23566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평면</a:t>
            </a:r>
            <a:endParaRPr lang="en-US" altLang="ko-KR" sz="14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객체 </a:t>
            </a:r>
            <a:r>
              <a:rPr lang="ko-KR" altLang="en-US" sz="1200" dirty="0" err="1"/>
              <a:t>바운딩박스의</a:t>
            </a:r>
            <a:r>
              <a:rPr lang="ko-KR" altLang="en-US" sz="1200" dirty="0"/>
              <a:t> 한 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D2490-BB1C-BD13-D5F8-B27E54C3660C}"/>
              </a:ext>
            </a:extLst>
          </p:cNvPr>
          <p:cNvSpPr txBox="1"/>
          <p:nvPr/>
        </p:nvSpPr>
        <p:spPr>
          <a:xfrm>
            <a:off x="3392002" y="4895625"/>
            <a:ext cx="545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Ray</a:t>
            </a:r>
            <a:endParaRPr lang="ko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0C8F03-A23C-77DB-3AE5-3557C5D42DCD}"/>
              </a:ext>
            </a:extLst>
          </p:cNvPr>
          <p:cNvSpPr/>
          <p:nvPr/>
        </p:nvSpPr>
        <p:spPr>
          <a:xfrm>
            <a:off x="2741487" y="4521793"/>
            <a:ext cx="100668" cy="922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2E8C6F-4E5D-A95C-D7D0-A7D781DBD09A}"/>
              </a:ext>
            </a:extLst>
          </p:cNvPr>
          <p:cNvSpPr txBox="1"/>
          <p:nvPr/>
        </p:nvSpPr>
        <p:spPr>
          <a:xfrm>
            <a:off x="2862399" y="4383267"/>
            <a:ext cx="10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충돌점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89B39B-2EA4-2C8C-00A8-345FAAEAABCA}"/>
              </a:ext>
            </a:extLst>
          </p:cNvPr>
          <p:cNvSpPr/>
          <p:nvPr/>
        </p:nvSpPr>
        <p:spPr>
          <a:xfrm>
            <a:off x="4599087" y="2382536"/>
            <a:ext cx="7087759" cy="38742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E0DCA10-1A76-C385-A1B6-EDD52FEF7709}"/>
              </a:ext>
            </a:extLst>
          </p:cNvPr>
          <p:cNvSpPr/>
          <p:nvPr/>
        </p:nvSpPr>
        <p:spPr>
          <a:xfrm>
            <a:off x="3251728" y="4980871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687C7B-82D4-DD4E-3F59-936C7C1F4FAA}"/>
              </a:ext>
            </a:extLst>
          </p:cNvPr>
          <p:cNvSpPr txBox="1"/>
          <p:nvPr/>
        </p:nvSpPr>
        <p:spPr>
          <a:xfrm>
            <a:off x="1616406" y="3057246"/>
            <a:ext cx="116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 </a:t>
            </a:r>
            <a:r>
              <a:rPr lang="en-US" altLang="ko-KR" sz="1200" dirty="0"/>
              <a:t>(</a:t>
            </a:r>
            <a:r>
              <a:rPr lang="ko-KR" altLang="en-US" sz="1200" dirty="0"/>
              <a:t>공격 방향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7EA59E-AB58-38C1-B7B3-159A1C6E4E5F}"/>
              </a:ext>
            </a:extLst>
          </p:cNvPr>
          <p:cNvCxnSpPr>
            <a:cxnSpLocks/>
          </p:cNvCxnSpPr>
          <p:nvPr/>
        </p:nvCxnSpPr>
        <p:spPr>
          <a:xfrm>
            <a:off x="1696766" y="3107925"/>
            <a:ext cx="175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FEBD85-22D4-E53D-92DC-12EB2B4DBBE8}"/>
              </a:ext>
            </a:extLst>
          </p:cNvPr>
          <p:cNvCxnSpPr>
            <a:cxnSpLocks/>
          </p:cNvCxnSpPr>
          <p:nvPr/>
        </p:nvCxnSpPr>
        <p:spPr>
          <a:xfrm>
            <a:off x="1372441" y="3099049"/>
            <a:ext cx="243965" cy="22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EB3DC3-B4F1-309F-5DCE-63C310040C79}"/>
              </a:ext>
            </a:extLst>
          </p:cNvPr>
          <p:cNvSpPr/>
          <p:nvPr/>
        </p:nvSpPr>
        <p:spPr>
          <a:xfrm>
            <a:off x="4860269" y="2229129"/>
            <a:ext cx="2869529" cy="3505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충돌점</a:t>
            </a:r>
            <a:r>
              <a:rPr lang="en-US" altLang="ko-KR" sz="1400" b="1" dirty="0">
                <a:solidFill>
                  <a:schemeClr val="tx1"/>
                </a:solidFill>
              </a:rPr>
              <a:t>(P)</a:t>
            </a:r>
            <a:r>
              <a:rPr lang="ko-KR" altLang="en-US" sz="1600" b="1" dirty="0">
                <a:solidFill>
                  <a:schemeClr val="tx1"/>
                </a:solidFill>
              </a:rPr>
              <a:t>은 어떻게 구하는가</a:t>
            </a:r>
            <a:r>
              <a:rPr lang="en-US" altLang="ko-KR" sz="1600" b="1" dirty="0">
                <a:solidFill>
                  <a:schemeClr val="tx1"/>
                </a:solidFill>
              </a:rPr>
              <a:t>?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11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3300</Words>
  <Application>Microsoft Office PowerPoint</Application>
  <PresentationFormat>와이드스크린</PresentationFormat>
  <Paragraphs>493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Nai Hoon Jung</cp:lastModifiedBy>
  <cp:revision>86</cp:revision>
  <dcterms:created xsi:type="dcterms:W3CDTF">2023-08-20T07:24:56Z</dcterms:created>
  <dcterms:modified xsi:type="dcterms:W3CDTF">2023-10-16T09:30:47Z</dcterms:modified>
</cp:coreProperties>
</file>